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C1D9E-BFA1-49BD-97D6-E7DEA9B3D315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28CED-0296-4B2B-8E25-3FDE058047F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6C007-0FA0-4620-9E2C-6E79E6B53B6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20E56-9A81-4F8E-BD63-BB7F123ECC7B}" type="slidenum">
              <a:rPr lang="nl-NL"/>
              <a:pPr/>
              <a:t>8</a:t>
            </a:fld>
            <a:endParaRPr lang="nl-NL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FFB14-A045-48E8-AF11-23888ACC9BAE}" type="slidenum">
              <a:rPr lang="nl-NL"/>
              <a:pPr/>
              <a:t>10</a:t>
            </a:fld>
            <a:endParaRPr lang="nl-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585E4-995A-4B1E-A4B5-E6B17E67554A}" type="slidenum">
              <a:rPr lang="nl-NL"/>
              <a:pPr/>
              <a:t>12</a:t>
            </a:fld>
            <a:endParaRPr lang="nl-NL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001A-E41E-4FEF-B855-C6EFC8902BC7}" type="datetimeFigureOut">
              <a:rPr lang="nl-NL" smtClean="0"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7D13-B9B4-4E4C-B066-ED6D1A7D8EA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urinformatie.nl/nnm.dossiers/natuurdatabase.nl/i00251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fontAlgn="t"/>
            <a:r>
              <a:rPr lang="nl-NL" sz="2200" b="1" dirty="0" smtClean="0"/>
              <a:t/>
            </a:r>
            <a:br>
              <a:rPr lang="nl-NL" sz="2200" b="1" dirty="0" smtClean="0"/>
            </a:br>
            <a:r>
              <a:rPr lang="nl-NL" sz="2200" b="1" dirty="0" smtClean="0"/>
              <a:t/>
            </a:r>
            <a:br>
              <a:rPr lang="nl-NL" sz="2200" b="1" dirty="0" smtClean="0"/>
            </a:br>
            <a:r>
              <a:rPr lang="nl-NL" sz="2200" b="1" dirty="0" smtClean="0"/>
              <a:t>Thema 5</a:t>
            </a:r>
            <a:r>
              <a:rPr lang="nl-NL" sz="2200" b="1" dirty="0" smtClean="0"/>
              <a:t>: : Evolutie (en ordening)</a:t>
            </a:r>
            <a:br>
              <a:rPr lang="nl-NL" sz="2200" b="1" dirty="0" smtClean="0"/>
            </a:br>
            <a:r>
              <a:rPr lang="nl-NL" sz="2200" b="1" dirty="0" smtClean="0"/>
              <a:t>ook wel biodiversiteit genoemd</a:t>
            </a:r>
            <a:br>
              <a:rPr lang="nl-NL" sz="2200" b="1" dirty="0" smtClean="0"/>
            </a:br>
            <a:r>
              <a:rPr lang="nl-NL" sz="2200" b="1" dirty="0" smtClean="0"/>
              <a:t>B. Stof 1 Indeling van de levende natuur</a:t>
            </a:r>
            <a:r>
              <a:rPr lang="nl-NL" sz="2200" b="1" dirty="0" smtClean="0"/>
              <a:t/>
            </a:r>
            <a:br>
              <a:rPr lang="nl-NL" sz="2200" b="1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b="1" dirty="0" smtClean="0"/>
              <a:t>Lieveheersbeestjes</a:t>
            </a:r>
            <a:r>
              <a:rPr lang="nl-NL" sz="2000" dirty="0" smtClean="0"/>
              <a:t>: Aaibaar zijn ze zeker, maar het zijn ook felle rovers, die </a:t>
            </a:r>
          </a:p>
          <a:p>
            <a:pPr>
              <a:buNone/>
            </a:pPr>
            <a:r>
              <a:rPr lang="nl-NL" sz="2000" dirty="0" smtClean="0"/>
              <a:t>grote aantallen bladluizen  verorberen. </a:t>
            </a:r>
          </a:p>
          <a:p>
            <a:pPr>
              <a:buNone/>
            </a:pPr>
            <a:r>
              <a:rPr lang="nl-NL" sz="2000" dirty="0" smtClean="0"/>
              <a:t>Aan de stippen kun je zien hoe oud ze zijn?  Dat is een </a:t>
            </a:r>
            <a:r>
              <a:rPr lang="nl-NL" sz="2000" b="1" dirty="0" smtClean="0"/>
              <a:t>fabeltje</a:t>
            </a:r>
            <a:r>
              <a:rPr lang="nl-NL" sz="2000" dirty="0" smtClean="0"/>
              <a:t>. </a:t>
            </a:r>
          </a:p>
          <a:p>
            <a:pPr>
              <a:buNone/>
            </a:pPr>
            <a:r>
              <a:rPr lang="nl-NL" sz="2000" b="1" dirty="0" smtClean="0"/>
              <a:t>Het zijn allemaal verschillende ondersoorten</a:t>
            </a:r>
            <a:r>
              <a:rPr lang="nl-NL" sz="2000" dirty="0" smtClean="0"/>
              <a:t>.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lieveheersbeest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114800" cy="3228975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F221-FF5B-4D07-8A2D-A1351626ECE8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naamgeving</a:t>
            </a:r>
            <a:r>
              <a:rPr lang="en-US" b="1" dirty="0"/>
              <a:t> 1</a:t>
            </a:r>
            <a:endParaRPr lang="nl-NL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Binair = 2-ledige naamgeving</a:t>
            </a:r>
          </a:p>
          <a:p>
            <a:r>
              <a:rPr lang="en-US"/>
              <a:t>Soorten aangeduid met wetenschappelijke naam</a:t>
            </a:r>
          </a:p>
          <a:p>
            <a:r>
              <a:rPr lang="en-US"/>
              <a:t>Linnaeus (= zweedse bioloog)</a:t>
            </a:r>
          </a:p>
          <a:p>
            <a:r>
              <a:rPr lang="en-US"/>
              <a:t>Elke soort: geslachtsnaam + soortnaam</a:t>
            </a:r>
          </a:p>
          <a:p>
            <a:r>
              <a:rPr lang="en-US"/>
              <a:t>Geslachtsnaam: Hoofdletter</a:t>
            </a:r>
          </a:p>
          <a:p>
            <a:r>
              <a:rPr lang="en-US"/>
              <a:t>Soortnaam: kleine letter</a:t>
            </a:r>
          </a:p>
          <a:p>
            <a:pPr>
              <a:buFontTx/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4941B-B6D2-4DCB-94DF-F0B5B352327B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428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 smtClean="0"/>
              <a:t>Binaire naamgeving 2</a:t>
            </a:r>
            <a:endParaRPr lang="nl-NL" b="1" dirty="0"/>
          </a:p>
        </p:txBody>
      </p:sp>
      <p:sp>
        <p:nvSpPr>
          <p:cNvPr id="16387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571500" y="1000125"/>
            <a:ext cx="3143250" cy="642938"/>
          </a:xfrm>
        </p:spPr>
        <p:txBody>
          <a:bodyPr/>
          <a:lstStyle/>
          <a:p>
            <a:r>
              <a:rPr lang="nl-NL" smtClean="0"/>
              <a:t>Agapornis personatus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>
          <a:xfrm>
            <a:off x="4429125" y="1143000"/>
            <a:ext cx="4714875" cy="20716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Agapornis</a:t>
            </a:r>
            <a:r>
              <a:rPr lang="nl-NL" dirty="0" smtClean="0"/>
              <a:t> =  </a:t>
            </a:r>
            <a:r>
              <a:rPr lang="nl-NL" dirty="0" err="1" smtClean="0">
                <a:solidFill>
                  <a:srgbClr val="FF0000"/>
                </a:solidFill>
              </a:rPr>
              <a:t>GESLACHT</a:t>
            </a:r>
            <a:r>
              <a:rPr lang="nl-NL" dirty="0" err="1" smtClean="0"/>
              <a:t>snaam</a:t>
            </a: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err="1" smtClean="0"/>
              <a:t>Personatus</a:t>
            </a:r>
            <a:r>
              <a:rPr lang="nl-NL" dirty="0" smtClean="0"/>
              <a:t> = </a:t>
            </a:r>
            <a:r>
              <a:rPr lang="nl-NL" dirty="0" err="1" smtClean="0">
                <a:solidFill>
                  <a:srgbClr val="FF0000"/>
                </a:solidFill>
              </a:rPr>
              <a:t>SOORT</a:t>
            </a:r>
            <a:r>
              <a:rPr lang="nl-NL" dirty="0" err="1" smtClean="0"/>
              <a:t>naam</a:t>
            </a:r>
            <a:endParaRPr lang="nl-NL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Een derde naam geeft het </a:t>
            </a:r>
            <a:r>
              <a:rPr lang="nl-NL" dirty="0" smtClean="0">
                <a:solidFill>
                  <a:srgbClr val="FF0000"/>
                </a:solidFill>
              </a:rPr>
              <a:t>RAS</a:t>
            </a:r>
            <a:r>
              <a:rPr lang="nl-NL" dirty="0" smtClean="0"/>
              <a:t> aan: </a:t>
            </a:r>
            <a:r>
              <a:rPr lang="nl-NL" dirty="0" err="1" smtClean="0"/>
              <a:t>Agapornis</a:t>
            </a:r>
            <a:r>
              <a:rPr lang="nl-NL" dirty="0" smtClean="0"/>
              <a:t> </a:t>
            </a:r>
            <a:r>
              <a:rPr lang="nl-NL" dirty="0" err="1" smtClean="0"/>
              <a:t>personatus</a:t>
            </a:r>
            <a:r>
              <a:rPr lang="nl-NL" dirty="0" smtClean="0"/>
              <a:t> </a:t>
            </a:r>
            <a:r>
              <a:rPr lang="nl-NL" dirty="0" err="1" smtClean="0"/>
              <a:t>Fischerie</a:t>
            </a:r>
            <a:endParaRPr lang="nl-NL" dirty="0" smtClean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857375"/>
            <a:ext cx="3746500" cy="4500563"/>
          </a:xfrm>
        </p:spPr>
      </p:pic>
      <p:pic>
        <p:nvPicPr>
          <p:cNvPr id="1639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6375" y="3317875"/>
            <a:ext cx="2536825" cy="3040063"/>
          </a:xfr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4C01-6A4B-4EAA-89A4-75BC37CDFBE2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naamgeving</a:t>
            </a:r>
            <a:r>
              <a:rPr lang="en-US" b="1" dirty="0"/>
              <a:t> </a:t>
            </a:r>
            <a:r>
              <a:rPr lang="en-US" b="1" dirty="0" smtClean="0"/>
              <a:t>3</a:t>
            </a:r>
            <a:endParaRPr lang="nl-NL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Bellis</a:t>
            </a:r>
            <a:r>
              <a:rPr lang="en-US" sz="2400" dirty="0"/>
              <a:t> </a:t>
            </a:r>
            <a:r>
              <a:rPr lang="en-US" sz="2400" dirty="0" err="1"/>
              <a:t>perennis</a:t>
            </a:r>
            <a:r>
              <a:rPr lang="en-US" sz="2400" dirty="0"/>
              <a:t> L 		=  </a:t>
            </a:r>
            <a:r>
              <a:rPr lang="en-US" sz="2400" dirty="0" err="1"/>
              <a:t>madeliefje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album    		=  </a:t>
            </a:r>
            <a:r>
              <a:rPr lang="en-US" sz="2400" dirty="0" err="1"/>
              <a:t>witte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purpureum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paarse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Lamium</a:t>
            </a:r>
            <a:r>
              <a:rPr lang="en-US" sz="2400" dirty="0"/>
              <a:t> </a:t>
            </a:r>
            <a:r>
              <a:rPr lang="en-US" sz="2400" dirty="0" err="1"/>
              <a:t>galeobdolon</a:t>
            </a:r>
            <a:r>
              <a:rPr lang="en-US" sz="2400" dirty="0"/>
              <a:t> 	</a:t>
            </a:r>
            <a:r>
              <a:rPr lang="en-US" sz="2400" dirty="0" smtClean="0"/>
              <a:t>=  </a:t>
            </a:r>
            <a:r>
              <a:rPr lang="en-US" sz="2400" dirty="0" err="1"/>
              <a:t>gele</a:t>
            </a:r>
            <a:r>
              <a:rPr lang="en-US" sz="2400" dirty="0"/>
              <a:t> </a:t>
            </a:r>
            <a:r>
              <a:rPr lang="en-US" sz="2400" dirty="0" err="1"/>
              <a:t>dovenetel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Erinaceus</a:t>
            </a:r>
            <a:r>
              <a:rPr lang="en-US" sz="2400" dirty="0"/>
              <a:t> </a:t>
            </a:r>
            <a:r>
              <a:rPr lang="en-US" sz="2400" dirty="0" err="1"/>
              <a:t>europaeus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egel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Talpa</a:t>
            </a:r>
            <a:r>
              <a:rPr lang="en-US" sz="2400" dirty="0"/>
              <a:t> </a:t>
            </a:r>
            <a:r>
              <a:rPr lang="en-US" sz="2400" dirty="0" err="1"/>
              <a:t>europaea</a:t>
            </a:r>
            <a:r>
              <a:rPr lang="en-US" sz="2400" dirty="0"/>
              <a:t>		=  mol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scrofa</a:t>
            </a:r>
            <a:r>
              <a:rPr lang="en-US" sz="2400" dirty="0"/>
              <a:t>			=  wild </a:t>
            </a:r>
            <a:r>
              <a:rPr lang="en-US" sz="2400" dirty="0" err="1"/>
              <a:t>zwijn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Capreolus</a:t>
            </a:r>
            <a:r>
              <a:rPr lang="en-US" sz="2400" dirty="0"/>
              <a:t> </a:t>
            </a:r>
            <a:r>
              <a:rPr lang="en-US" sz="2400" dirty="0" err="1"/>
              <a:t>capreolus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 err="1"/>
              <a:t>ree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Vulpes</a:t>
            </a:r>
            <a:r>
              <a:rPr lang="en-US" sz="2400" dirty="0"/>
              <a:t> </a:t>
            </a:r>
            <a:r>
              <a:rPr lang="en-US" sz="2400" dirty="0" err="1"/>
              <a:t>vulpes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vos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Lutra</a:t>
            </a:r>
            <a:r>
              <a:rPr lang="en-US" sz="2400" dirty="0"/>
              <a:t> </a:t>
            </a:r>
            <a:r>
              <a:rPr lang="en-US" sz="2400" dirty="0" err="1"/>
              <a:t>lutra</a:t>
            </a:r>
            <a:r>
              <a:rPr lang="en-US" sz="2400" dirty="0"/>
              <a:t>			=  otter of </a:t>
            </a:r>
            <a:r>
              <a:rPr lang="en-US" sz="2400" dirty="0" err="1"/>
              <a:t>visotter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Fringilla</a:t>
            </a:r>
            <a:r>
              <a:rPr lang="en-US" sz="2400" dirty="0"/>
              <a:t> </a:t>
            </a:r>
            <a:r>
              <a:rPr lang="en-US" sz="2400" dirty="0" err="1"/>
              <a:t>coelebs</a:t>
            </a:r>
            <a:r>
              <a:rPr lang="en-US" sz="2400" dirty="0"/>
              <a:t>		=  </a:t>
            </a:r>
            <a:r>
              <a:rPr lang="en-US" sz="2400" dirty="0" err="1"/>
              <a:t>vink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Parus</a:t>
            </a:r>
            <a:r>
              <a:rPr lang="en-US" sz="2400" dirty="0"/>
              <a:t> major			=  </a:t>
            </a:r>
            <a:r>
              <a:rPr lang="en-US" sz="2400" dirty="0" err="1"/>
              <a:t>koolmees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Falco</a:t>
            </a:r>
            <a:r>
              <a:rPr lang="en-US" sz="2400" dirty="0"/>
              <a:t> </a:t>
            </a:r>
            <a:r>
              <a:rPr lang="en-US" sz="2400" dirty="0" err="1"/>
              <a:t>tinnunculus</a:t>
            </a:r>
            <a:r>
              <a:rPr lang="en-US" sz="2400" dirty="0"/>
              <a:t>		=  </a:t>
            </a:r>
            <a:r>
              <a:rPr lang="en-US" sz="2400" dirty="0" err="1"/>
              <a:t>torenvalk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err="1"/>
              <a:t>Ardea</a:t>
            </a:r>
            <a:r>
              <a:rPr lang="en-US" sz="2400" dirty="0"/>
              <a:t> </a:t>
            </a:r>
            <a:r>
              <a:rPr lang="en-US" sz="2400" dirty="0" err="1"/>
              <a:t>cinerea</a:t>
            </a:r>
            <a:r>
              <a:rPr lang="en-US" sz="2400" dirty="0"/>
              <a:t>		</a:t>
            </a:r>
            <a:r>
              <a:rPr lang="en-US" sz="2400" dirty="0" smtClean="0"/>
              <a:t>=  </a:t>
            </a:r>
            <a:r>
              <a:rPr lang="en-US" sz="2400" dirty="0" err="1"/>
              <a:t>blauwe</a:t>
            </a:r>
            <a:r>
              <a:rPr lang="en-US" sz="2400" dirty="0"/>
              <a:t> </a:t>
            </a:r>
            <a:r>
              <a:rPr lang="en-US" sz="2400" dirty="0" err="1"/>
              <a:t>reiger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3C53-5C31-407A-9DE2-84076B6A6481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0" y="304800"/>
            <a:ext cx="25908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/>
              <a:t> Organismen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362200" y="1447800"/>
            <a:ext cx="16002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Bacteri</a:t>
            </a:r>
            <a:r>
              <a:rPr lang="nl-NL" b="1"/>
              <a:t>ë</a:t>
            </a:r>
            <a:r>
              <a:rPr lang="en-US" b="1"/>
              <a:t>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191000" y="1447800"/>
            <a:ext cx="18288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Schimmels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48400" y="14478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Planten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772400" y="1447800"/>
            <a:ext cx="11430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Dieren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90800" y="2209800"/>
            <a:ext cx="1295400" cy="1219200"/>
            <a:chOff x="384" y="2400"/>
            <a:chExt cx="816" cy="816"/>
          </a:xfrm>
        </p:grpSpPr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384" y="2400"/>
              <a:ext cx="816" cy="816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80" y="2448"/>
              <a:ext cx="624" cy="672"/>
            </a:xfrm>
            <a:prstGeom prst="ellipse">
              <a:avLst/>
            </a:prstGeom>
            <a:solidFill>
              <a:srgbClr val="E1F2F3"/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43400" y="2133600"/>
            <a:ext cx="1295400" cy="1295400"/>
            <a:chOff x="1708" y="2387"/>
            <a:chExt cx="1076" cy="102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708" y="2387"/>
              <a:ext cx="1076" cy="1022"/>
              <a:chOff x="384" y="2400"/>
              <a:chExt cx="816" cy="816"/>
            </a:xfrm>
          </p:grpSpPr>
          <p:sp>
            <p:nvSpPr>
              <p:cNvPr id="37900" name="Oval 12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816" cy="816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01" name="Oval 13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624" cy="672"/>
              </a:xfrm>
              <a:prstGeom prst="ellipse">
                <a:avLst/>
              </a:prstGeom>
              <a:solidFill>
                <a:srgbClr val="E1F2F3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87" y="2590"/>
              <a:ext cx="508" cy="576"/>
              <a:chOff x="1248" y="3275"/>
              <a:chExt cx="552" cy="696"/>
            </a:xfrm>
          </p:grpSpPr>
          <p:sp>
            <p:nvSpPr>
              <p:cNvPr id="37903" name="Freeform 15"/>
              <p:cNvSpPr>
                <a:spLocks/>
              </p:cNvSpPr>
              <p:nvPr/>
            </p:nvSpPr>
            <p:spPr bwMode="auto">
              <a:xfrm>
                <a:off x="1248" y="3275"/>
                <a:ext cx="552" cy="696"/>
              </a:xfrm>
              <a:custGeom>
                <a:avLst/>
                <a:gdLst/>
                <a:ahLst/>
                <a:cxnLst>
                  <a:cxn ang="0">
                    <a:pos x="168" y="112"/>
                  </a:cxn>
                  <a:cxn ang="0">
                    <a:pos x="264" y="16"/>
                  </a:cxn>
                  <a:cxn ang="0">
                    <a:pos x="360" y="16"/>
                  </a:cxn>
                  <a:cxn ang="0">
                    <a:pos x="456" y="64"/>
                  </a:cxn>
                  <a:cxn ang="0">
                    <a:pos x="504" y="112"/>
                  </a:cxn>
                  <a:cxn ang="0">
                    <a:pos x="552" y="160"/>
                  </a:cxn>
                  <a:cxn ang="0">
                    <a:pos x="504" y="304"/>
                  </a:cxn>
                  <a:cxn ang="0">
                    <a:pos x="360" y="304"/>
                  </a:cxn>
                  <a:cxn ang="0">
                    <a:pos x="360" y="448"/>
                  </a:cxn>
                  <a:cxn ang="0">
                    <a:pos x="456" y="496"/>
                  </a:cxn>
                  <a:cxn ang="0">
                    <a:pos x="504" y="544"/>
                  </a:cxn>
                  <a:cxn ang="0">
                    <a:pos x="456" y="640"/>
                  </a:cxn>
                  <a:cxn ang="0">
                    <a:pos x="264" y="688"/>
                  </a:cxn>
                  <a:cxn ang="0">
                    <a:pos x="120" y="592"/>
                  </a:cxn>
                  <a:cxn ang="0">
                    <a:pos x="24" y="544"/>
                  </a:cxn>
                  <a:cxn ang="0">
                    <a:pos x="24" y="352"/>
                  </a:cxn>
                  <a:cxn ang="0">
                    <a:pos x="24" y="160"/>
                  </a:cxn>
                  <a:cxn ang="0">
                    <a:pos x="168" y="112"/>
                  </a:cxn>
                </a:cxnLst>
                <a:rect l="0" t="0" r="r" b="b"/>
                <a:pathLst>
                  <a:path w="552" h="696">
                    <a:moveTo>
                      <a:pt x="168" y="112"/>
                    </a:moveTo>
                    <a:cubicBezTo>
                      <a:pt x="208" y="88"/>
                      <a:pt x="232" y="32"/>
                      <a:pt x="264" y="16"/>
                    </a:cubicBezTo>
                    <a:cubicBezTo>
                      <a:pt x="296" y="0"/>
                      <a:pt x="328" y="8"/>
                      <a:pt x="360" y="16"/>
                    </a:cubicBezTo>
                    <a:cubicBezTo>
                      <a:pt x="392" y="24"/>
                      <a:pt x="432" y="48"/>
                      <a:pt x="456" y="64"/>
                    </a:cubicBezTo>
                    <a:cubicBezTo>
                      <a:pt x="480" y="80"/>
                      <a:pt x="488" y="96"/>
                      <a:pt x="504" y="112"/>
                    </a:cubicBezTo>
                    <a:cubicBezTo>
                      <a:pt x="520" y="128"/>
                      <a:pt x="552" y="128"/>
                      <a:pt x="552" y="160"/>
                    </a:cubicBezTo>
                    <a:cubicBezTo>
                      <a:pt x="552" y="192"/>
                      <a:pt x="536" y="280"/>
                      <a:pt x="504" y="304"/>
                    </a:cubicBezTo>
                    <a:cubicBezTo>
                      <a:pt x="472" y="328"/>
                      <a:pt x="384" y="280"/>
                      <a:pt x="360" y="304"/>
                    </a:cubicBezTo>
                    <a:cubicBezTo>
                      <a:pt x="336" y="328"/>
                      <a:pt x="344" y="416"/>
                      <a:pt x="360" y="448"/>
                    </a:cubicBezTo>
                    <a:cubicBezTo>
                      <a:pt x="376" y="480"/>
                      <a:pt x="432" y="480"/>
                      <a:pt x="456" y="496"/>
                    </a:cubicBezTo>
                    <a:cubicBezTo>
                      <a:pt x="480" y="512"/>
                      <a:pt x="504" y="520"/>
                      <a:pt x="504" y="544"/>
                    </a:cubicBezTo>
                    <a:cubicBezTo>
                      <a:pt x="504" y="568"/>
                      <a:pt x="496" y="616"/>
                      <a:pt x="456" y="640"/>
                    </a:cubicBezTo>
                    <a:cubicBezTo>
                      <a:pt x="416" y="664"/>
                      <a:pt x="320" y="696"/>
                      <a:pt x="264" y="688"/>
                    </a:cubicBezTo>
                    <a:cubicBezTo>
                      <a:pt x="208" y="680"/>
                      <a:pt x="160" y="616"/>
                      <a:pt x="120" y="592"/>
                    </a:cubicBezTo>
                    <a:cubicBezTo>
                      <a:pt x="80" y="568"/>
                      <a:pt x="40" y="584"/>
                      <a:pt x="24" y="544"/>
                    </a:cubicBezTo>
                    <a:cubicBezTo>
                      <a:pt x="8" y="504"/>
                      <a:pt x="24" y="416"/>
                      <a:pt x="24" y="352"/>
                    </a:cubicBezTo>
                    <a:cubicBezTo>
                      <a:pt x="24" y="288"/>
                      <a:pt x="0" y="208"/>
                      <a:pt x="24" y="160"/>
                    </a:cubicBezTo>
                    <a:cubicBezTo>
                      <a:pt x="48" y="112"/>
                      <a:pt x="128" y="136"/>
                      <a:pt x="16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848600" y="2209800"/>
            <a:ext cx="990600" cy="990600"/>
            <a:chOff x="4648" y="2369"/>
            <a:chExt cx="822" cy="842"/>
          </a:xfrm>
        </p:grpSpPr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4648" y="2369"/>
              <a:ext cx="822" cy="842"/>
            </a:xfrm>
            <a:prstGeom prst="ellipse">
              <a:avLst/>
            </a:prstGeom>
            <a:solidFill>
              <a:srgbClr val="E1F2F3"/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5153" y="2795"/>
              <a:ext cx="133" cy="119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096000" y="2133600"/>
            <a:ext cx="1295400" cy="1295400"/>
            <a:chOff x="3196" y="2353"/>
            <a:chExt cx="1076" cy="1022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196" y="2353"/>
              <a:ext cx="1076" cy="1022"/>
              <a:chOff x="384" y="2400"/>
              <a:chExt cx="816" cy="816"/>
            </a:xfrm>
          </p:grpSpPr>
          <p:sp>
            <p:nvSpPr>
              <p:cNvPr id="37910" name="Oval 22"/>
              <p:cNvSpPr>
                <a:spLocks noChangeArrowheads="1"/>
              </p:cNvSpPr>
              <p:nvPr/>
            </p:nvSpPr>
            <p:spPr bwMode="auto">
              <a:xfrm>
                <a:off x="384" y="2400"/>
                <a:ext cx="816" cy="816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auto">
              <a:xfrm>
                <a:off x="480" y="2448"/>
                <a:ext cx="624" cy="672"/>
              </a:xfrm>
              <a:prstGeom prst="ellipse">
                <a:avLst/>
              </a:prstGeom>
              <a:solidFill>
                <a:srgbClr val="E1F2F3"/>
              </a:solidFill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475" y="2556"/>
              <a:ext cx="508" cy="576"/>
              <a:chOff x="1248" y="3275"/>
              <a:chExt cx="552" cy="69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1248" y="3275"/>
                <a:ext cx="552" cy="696"/>
              </a:xfrm>
              <a:custGeom>
                <a:avLst/>
                <a:gdLst/>
                <a:ahLst/>
                <a:cxnLst>
                  <a:cxn ang="0">
                    <a:pos x="168" y="112"/>
                  </a:cxn>
                  <a:cxn ang="0">
                    <a:pos x="264" y="16"/>
                  </a:cxn>
                  <a:cxn ang="0">
                    <a:pos x="360" y="16"/>
                  </a:cxn>
                  <a:cxn ang="0">
                    <a:pos x="456" y="64"/>
                  </a:cxn>
                  <a:cxn ang="0">
                    <a:pos x="504" y="112"/>
                  </a:cxn>
                  <a:cxn ang="0">
                    <a:pos x="552" y="160"/>
                  </a:cxn>
                  <a:cxn ang="0">
                    <a:pos x="504" y="304"/>
                  </a:cxn>
                  <a:cxn ang="0">
                    <a:pos x="360" y="304"/>
                  </a:cxn>
                  <a:cxn ang="0">
                    <a:pos x="360" y="448"/>
                  </a:cxn>
                  <a:cxn ang="0">
                    <a:pos x="456" y="496"/>
                  </a:cxn>
                  <a:cxn ang="0">
                    <a:pos x="504" y="544"/>
                  </a:cxn>
                  <a:cxn ang="0">
                    <a:pos x="456" y="640"/>
                  </a:cxn>
                  <a:cxn ang="0">
                    <a:pos x="264" y="688"/>
                  </a:cxn>
                  <a:cxn ang="0">
                    <a:pos x="120" y="592"/>
                  </a:cxn>
                  <a:cxn ang="0">
                    <a:pos x="24" y="544"/>
                  </a:cxn>
                  <a:cxn ang="0">
                    <a:pos x="24" y="352"/>
                  </a:cxn>
                  <a:cxn ang="0">
                    <a:pos x="24" y="160"/>
                  </a:cxn>
                  <a:cxn ang="0">
                    <a:pos x="168" y="112"/>
                  </a:cxn>
                </a:cxnLst>
                <a:rect l="0" t="0" r="r" b="b"/>
                <a:pathLst>
                  <a:path w="552" h="696">
                    <a:moveTo>
                      <a:pt x="168" y="112"/>
                    </a:moveTo>
                    <a:cubicBezTo>
                      <a:pt x="208" y="88"/>
                      <a:pt x="232" y="32"/>
                      <a:pt x="264" y="16"/>
                    </a:cubicBezTo>
                    <a:cubicBezTo>
                      <a:pt x="296" y="0"/>
                      <a:pt x="328" y="8"/>
                      <a:pt x="360" y="16"/>
                    </a:cubicBezTo>
                    <a:cubicBezTo>
                      <a:pt x="392" y="24"/>
                      <a:pt x="432" y="48"/>
                      <a:pt x="456" y="64"/>
                    </a:cubicBezTo>
                    <a:cubicBezTo>
                      <a:pt x="480" y="80"/>
                      <a:pt x="488" y="96"/>
                      <a:pt x="504" y="112"/>
                    </a:cubicBezTo>
                    <a:cubicBezTo>
                      <a:pt x="520" y="128"/>
                      <a:pt x="552" y="128"/>
                      <a:pt x="552" y="160"/>
                    </a:cubicBezTo>
                    <a:cubicBezTo>
                      <a:pt x="552" y="192"/>
                      <a:pt x="536" y="280"/>
                      <a:pt x="504" y="304"/>
                    </a:cubicBezTo>
                    <a:cubicBezTo>
                      <a:pt x="472" y="328"/>
                      <a:pt x="384" y="280"/>
                      <a:pt x="360" y="304"/>
                    </a:cubicBezTo>
                    <a:cubicBezTo>
                      <a:pt x="336" y="328"/>
                      <a:pt x="344" y="416"/>
                      <a:pt x="360" y="448"/>
                    </a:cubicBezTo>
                    <a:cubicBezTo>
                      <a:pt x="376" y="480"/>
                      <a:pt x="432" y="480"/>
                      <a:pt x="456" y="496"/>
                    </a:cubicBezTo>
                    <a:cubicBezTo>
                      <a:pt x="480" y="512"/>
                      <a:pt x="504" y="520"/>
                      <a:pt x="504" y="544"/>
                    </a:cubicBezTo>
                    <a:cubicBezTo>
                      <a:pt x="504" y="568"/>
                      <a:pt x="496" y="616"/>
                      <a:pt x="456" y="640"/>
                    </a:cubicBezTo>
                    <a:cubicBezTo>
                      <a:pt x="416" y="664"/>
                      <a:pt x="320" y="696"/>
                      <a:pt x="264" y="688"/>
                    </a:cubicBezTo>
                    <a:cubicBezTo>
                      <a:pt x="208" y="680"/>
                      <a:pt x="160" y="616"/>
                      <a:pt x="120" y="592"/>
                    </a:cubicBezTo>
                    <a:cubicBezTo>
                      <a:pt x="80" y="568"/>
                      <a:pt x="40" y="584"/>
                      <a:pt x="24" y="544"/>
                    </a:cubicBezTo>
                    <a:cubicBezTo>
                      <a:pt x="8" y="504"/>
                      <a:pt x="24" y="416"/>
                      <a:pt x="24" y="352"/>
                    </a:cubicBezTo>
                    <a:cubicBezTo>
                      <a:pt x="24" y="288"/>
                      <a:pt x="0" y="208"/>
                      <a:pt x="24" y="160"/>
                    </a:cubicBezTo>
                    <a:cubicBezTo>
                      <a:pt x="48" y="112"/>
                      <a:pt x="128" y="136"/>
                      <a:pt x="168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37914" name="Oval 26"/>
              <p:cNvSpPr>
                <a:spLocks noChangeArrowheads="1"/>
              </p:cNvSpPr>
              <p:nvPr/>
            </p:nvSpPr>
            <p:spPr bwMode="auto">
              <a:xfrm>
                <a:off x="1632" y="3600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3999" y="2684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3509" y="3063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3518" y="2518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3364" y="2712"/>
              <a:ext cx="76" cy="98"/>
            </a:xfrm>
            <a:prstGeom prst="ellipse">
              <a:avLst/>
            </a:prstGeom>
            <a:solidFill>
              <a:srgbClr val="339966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37919" name="Line 31"/>
          <p:cNvSpPr>
            <a:spLocks noChangeShapeType="1"/>
          </p:cNvSpPr>
          <p:nvPr/>
        </p:nvSpPr>
        <p:spPr bwMode="auto">
          <a:xfrm flipV="1">
            <a:off x="3048000" y="10668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30480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029200" y="1143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67818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8153400" y="1066800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029200" y="838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2971800" y="3657600"/>
            <a:ext cx="594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ja	         ja	        ja                nee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152400" y="1447800"/>
            <a:ext cx="1117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Rijken: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2971800" y="4800600"/>
            <a:ext cx="6019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nee	         nee	        ja		     nee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2971800" y="4191000"/>
            <a:ext cx="594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nee	         ja 	        ja    	     ja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2971800" y="5334000"/>
            <a:ext cx="57912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1 	        1 of 	       1 of             1 of</a:t>
            </a:r>
            <a:br>
              <a:rPr lang="en-US"/>
            </a:br>
            <a:r>
              <a:rPr lang="en-US"/>
              <a:t>	        veel              veel             veel    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152400" y="3657600"/>
            <a:ext cx="2630488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Celwand:</a:t>
            </a:r>
          </a:p>
          <a:p>
            <a:pPr algn="l"/>
            <a:r>
              <a:rPr lang="en-US"/>
              <a:t>Celkern:</a:t>
            </a:r>
          </a:p>
          <a:p>
            <a:pPr algn="l"/>
            <a:r>
              <a:rPr lang="en-US"/>
              <a:t>Bladgroenkorrels:</a:t>
            </a:r>
          </a:p>
          <a:p>
            <a:pPr algn="l"/>
            <a:r>
              <a:rPr lang="en-US"/>
              <a:t>Aantal cellen:                                      </a:t>
            </a:r>
          </a:p>
        </p:txBody>
      </p:sp>
      <p:sp>
        <p:nvSpPr>
          <p:cNvPr id="43" name="Tijdelijke aanduiding voor dianumm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4" name="Tijdelijke aanduiding voor datum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6146-DD4E-457F-A725-DDE330253E68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5" grpId="0"/>
      <p:bldP spid="37927" grpId="0"/>
      <p:bldP spid="37928" grpId="0"/>
      <p:bldP spid="379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Organische        Anorganische </a:t>
            </a:r>
            <a:br>
              <a:rPr lang="en-US" sz="4000" smtClean="0"/>
            </a:br>
            <a:r>
              <a:rPr lang="en-US" sz="4000" smtClean="0"/>
              <a:t>stoffen                 stoffen</a:t>
            </a:r>
            <a:endParaRPr lang="nl-NL" sz="40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Door organismen gemaakt</a:t>
            </a:r>
          </a:p>
          <a:p>
            <a:pPr eaLnBrk="1" hangingPunct="1"/>
            <a:r>
              <a:rPr lang="en-US" sz="2400" smtClean="0"/>
              <a:t>Bevatten altijd C, H en O</a:t>
            </a:r>
          </a:p>
          <a:p>
            <a:pPr eaLnBrk="1" hangingPunct="1"/>
            <a:r>
              <a:rPr lang="en-US" sz="2400" smtClean="0"/>
              <a:t>Eiwitten ook N = stikstof</a:t>
            </a:r>
          </a:p>
          <a:p>
            <a:pPr eaLnBrk="1" hangingPunct="1"/>
            <a:r>
              <a:rPr lang="en-US" sz="2400" smtClean="0"/>
              <a:t>Grote(re) moleculen</a:t>
            </a:r>
          </a:p>
          <a:p>
            <a:pPr eaLnBrk="1" hangingPunct="1"/>
            <a:r>
              <a:rPr lang="en-US" sz="2400" smtClean="0"/>
              <a:t>Bevatten veel energie</a:t>
            </a:r>
          </a:p>
          <a:p>
            <a:pPr eaLnBrk="1" hangingPunct="1"/>
            <a:r>
              <a:rPr lang="en-US" sz="2400" smtClean="0"/>
              <a:t>Koolhydraten, vetten, eiwitten, nucleinezuren (nucleotidenketens dus in DNA)</a:t>
            </a:r>
            <a:endParaRPr lang="nl-NL" sz="2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Vrij in de niet levende natuur aanwezig maar ook in levende organismen</a:t>
            </a:r>
          </a:p>
          <a:p>
            <a:pPr eaLnBrk="1" hangingPunct="1"/>
            <a:r>
              <a:rPr lang="en-US" sz="2200" smtClean="0"/>
              <a:t>Bestaan uit alle soorten atomen</a:t>
            </a:r>
          </a:p>
          <a:p>
            <a:pPr eaLnBrk="1" hangingPunct="1"/>
            <a:r>
              <a:rPr lang="en-US" sz="2200" smtClean="0"/>
              <a:t>Kleine moleculen</a:t>
            </a:r>
          </a:p>
          <a:p>
            <a:pPr eaLnBrk="1" hangingPunct="1"/>
            <a:r>
              <a:rPr lang="en-US" sz="2200" smtClean="0"/>
              <a:t>Bevatten weinig energie</a:t>
            </a:r>
          </a:p>
          <a:p>
            <a:pPr eaLnBrk="1" hangingPunct="1"/>
            <a:r>
              <a:rPr lang="en-US" sz="2200" smtClean="0"/>
              <a:t>NaCl, H2O, CO2, O2  etc. </a:t>
            </a:r>
            <a:endParaRPr lang="nl-NL" sz="220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E511-AC95-41FD-8279-38831850237E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Belangrijke termen: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Autotroof</a:t>
            </a:r>
            <a:r>
              <a:rPr lang="nl-NL" dirty="0" smtClean="0"/>
              <a:t>: organisme dat zelf zijn voedsel maakt.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rgbClr val="00B050"/>
                </a:solidFill>
              </a:rPr>
              <a:t>Heterotroof</a:t>
            </a:r>
            <a:r>
              <a:rPr lang="nl-NL" dirty="0" smtClean="0"/>
              <a:t>: organisme die via voeding aan de nodige organische stoffen komt.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Fotosynthese</a:t>
            </a:r>
            <a:r>
              <a:rPr lang="nl-NL" dirty="0" smtClean="0"/>
              <a:t>: groene planten maken  m.b.v.  </a:t>
            </a:r>
            <a:r>
              <a:rPr lang="nl-NL" dirty="0" smtClean="0">
                <a:solidFill>
                  <a:srgbClr val="FF0000"/>
                </a:solidFill>
              </a:rPr>
              <a:t>an</a:t>
            </a:r>
            <a:r>
              <a:rPr lang="nl-NL" dirty="0" smtClean="0"/>
              <a:t>organische stof organische stof.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rgbClr val="00B050"/>
                </a:solidFill>
              </a:rPr>
              <a:t>D</a:t>
            </a:r>
            <a:r>
              <a:rPr lang="nl-NL" dirty="0" smtClean="0">
                <a:solidFill>
                  <a:srgbClr val="00B050"/>
                </a:solidFill>
              </a:rPr>
              <a:t>issimilatie</a:t>
            </a:r>
            <a:r>
              <a:rPr lang="nl-NL" dirty="0" smtClean="0"/>
              <a:t>: alle organismen halen energie uit organische stof (er ontstaat </a:t>
            </a:r>
            <a:r>
              <a:rPr lang="nl-NL" dirty="0" smtClean="0">
                <a:solidFill>
                  <a:srgbClr val="FF0000"/>
                </a:solidFill>
              </a:rPr>
              <a:t>an</a:t>
            </a:r>
            <a:r>
              <a:rPr lang="nl-NL" dirty="0" smtClean="0"/>
              <a:t>organische stof).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rgbClr val="00B050"/>
                </a:solidFill>
              </a:rPr>
              <a:t>Assimilatie</a:t>
            </a:r>
            <a:r>
              <a:rPr lang="nl-NL" dirty="0" smtClean="0"/>
              <a:t>: opbouw organische stoffen ontstaan grotere organische moleculen.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18DA-E178-4255-96A4-1431B8A7469C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Rijken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nl-NL" sz="2000" dirty="0" smtClean="0"/>
              <a:t>Rijken worden verder onderverdeeld. Eerst in </a:t>
            </a:r>
            <a:r>
              <a:rPr lang="nl-NL" sz="2000" b="1" dirty="0" smtClean="0"/>
              <a:t>stammen</a:t>
            </a:r>
            <a:r>
              <a:rPr lang="nl-NL" sz="2000" dirty="0" smtClean="0"/>
              <a:t> (zoals </a:t>
            </a:r>
            <a:r>
              <a:rPr lang="nl-NL" sz="2000" dirty="0" err="1" smtClean="0"/>
              <a:t>chordadieren</a:t>
            </a:r>
            <a:r>
              <a:rPr lang="nl-NL" sz="2000" dirty="0" smtClean="0"/>
              <a:t>, waartoe ook de </a:t>
            </a:r>
            <a:r>
              <a:rPr lang="nl-NL" sz="2000" dirty="0" err="1" smtClean="0"/>
              <a:t>gewervelden</a:t>
            </a:r>
            <a:r>
              <a:rPr lang="nl-NL" sz="2000" dirty="0" smtClean="0"/>
              <a:t> behoren), </a:t>
            </a:r>
            <a:r>
              <a:rPr lang="nl-NL" sz="2000" b="1" dirty="0" smtClean="0"/>
              <a:t>klassen</a:t>
            </a:r>
            <a:r>
              <a:rPr lang="nl-NL" sz="2000" dirty="0" smtClean="0"/>
              <a:t> (zoals zoogdieren, reptielen, vissen), dan </a:t>
            </a:r>
            <a:r>
              <a:rPr lang="nl-NL" sz="2000" b="1" dirty="0" smtClean="0"/>
              <a:t>orden</a:t>
            </a:r>
            <a:r>
              <a:rPr lang="nl-NL" sz="2000" dirty="0" smtClean="0"/>
              <a:t> (zoals roofdieren en hoefdieren). Orden worden verdeeld in </a:t>
            </a:r>
            <a:r>
              <a:rPr lang="nl-NL" sz="2000" b="1" dirty="0" smtClean="0"/>
              <a:t>families</a:t>
            </a:r>
            <a:r>
              <a:rPr lang="nl-NL" sz="2000" dirty="0" smtClean="0"/>
              <a:t>, bijvoorbeeld de </a:t>
            </a:r>
            <a:r>
              <a:rPr lang="nl-NL" sz="2000" dirty="0" err="1" smtClean="0"/>
              <a:t>katachtigen</a:t>
            </a:r>
            <a:r>
              <a:rPr lang="nl-NL" sz="2000" dirty="0" smtClean="0"/>
              <a:t> of de </a:t>
            </a:r>
            <a:r>
              <a:rPr lang="nl-NL" sz="2000" dirty="0" err="1" smtClean="0"/>
              <a:t>paardachtigen</a:t>
            </a:r>
            <a:r>
              <a:rPr lang="nl-NL" sz="2000" dirty="0" smtClean="0"/>
              <a:t>. Families bestaan uit </a:t>
            </a:r>
            <a:r>
              <a:rPr lang="nl-NL" sz="2000" b="1" dirty="0" smtClean="0"/>
              <a:t>geslachten</a:t>
            </a:r>
            <a:r>
              <a:rPr lang="nl-NL" sz="2000" dirty="0" smtClean="0"/>
              <a:t> (</a:t>
            </a:r>
            <a:r>
              <a:rPr lang="nl-NL" sz="2000" dirty="0" err="1" smtClean="0"/>
              <a:t>panterachtigen</a:t>
            </a:r>
            <a:r>
              <a:rPr lang="nl-NL" sz="2000" dirty="0" smtClean="0"/>
              <a:t>, katten) en die zijn opgebouwd uit </a:t>
            </a:r>
            <a:r>
              <a:rPr lang="nl-NL" sz="2000" b="1" dirty="0" smtClean="0"/>
              <a:t>soorten</a:t>
            </a:r>
            <a:r>
              <a:rPr lang="nl-NL" sz="2000" dirty="0" smtClean="0"/>
              <a:t> (tijger, leeuw).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ordening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73" y="3068960"/>
            <a:ext cx="8640960" cy="3312368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297A-72E4-4687-ADD2-70D6EB138110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 smtClean="0"/>
              <a:t>Soort </a:t>
            </a:r>
            <a:r>
              <a:rPr lang="nl-NL" b="1" dirty="0" smtClean="0"/>
              <a:t>en </a:t>
            </a:r>
            <a:r>
              <a:rPr lang="nl-NL" b="1" dirty="0" smtClean="0"/>
              <a:t>populatie 1</a:t>
            </a:r>
            <a:r>
              <a:rPr lang="nl-NL" dirty="0" smtClean="0">
                <a:sym typeface="Wingdings" pitchFamily="2" charset="2"/>
              </a:rPr>
              <a:t/>
            </a:r>
            <a:br>
              <a:rPr lang="nl-NL" dirty="0" smtClean="0">
                <a:sym typeface="Wingdings" pitchFamily="2" charset="2"/>
              </a:rPr>
            </a:br>
            <a:r>
              <a:rPr lang="nl-NL" sz="3100" dirty="0" smtClean="0">
                <a:sym typeface="Wingdings" pitchFamily="2" charset="2"/>
              </a:rPr>
              <a:t>Paard en ezel vormen één soort?</a:t>
            </a:r>
            <a:endParaRPr lang="nl-NL" sz="3100" dirty="0"/>
          </a:p>
        </p:txBody>
      </p:sp>
      <p:pic>
        <p:nvPicPr>
          <p:cNvPr id="15363" name="Picture 2" descr="H:\DATA\FOTO'S 3 START PP'S\P1000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00200"/>
            <a:ext cx="8358188" cy="504348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9627-24F2-4DCF-980E-F87B27EE3074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Paard</a:t>
            </a:r>
            <a:r>
              <a:rPr lang="en-US" dirty="0" smtClean="0"/>
              <a:t> en </a:t>
            </a:r>
            <a:r>
              <a:rPr lang="en-US" dirty="0" err="1" smtClean="0"/>
              <a:t>ezel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Paard</a:t>
            </a:r>
            <a:r>
              <a:rPr lang="en-US" sz="2400" dirty="0" smtClean="0"/>
              <a:t> </a:t>
            </a:r>
            <a:r>
              <a:rPr lang="en-US" sz="2400" dirty="0" err="1" smtClean="0"/>
              <a:t>kruisen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ezel</a:t>
            </a:r>
            <a:r>
              <a:rPr lang="en-US" sz="2400" dirty="0" smtClean="0"/>
              <a:t>: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muildier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moeder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paard</a:t>
            </a:r>
            <a:r>
              <a:rPr lang="en-US" sz="2400" b="1" dirty="0" smtClean="0"/>
              <a:t> </a:t>
            </a:r>
            <a:r>
              <a:rPr lang="en-US" sz="2400" dirty="0" smtClean="0"/>
              <a:t>is</a:t>
            </a:r>
          </a:p>
          <a:p>
            <a:r>
              <a:rPr lang="en-US" sz="2400" dirty="0" err="1" smtClean="0"/>
              <a:t>Paard</a:t>
            </a:r>
            <a:r>
              <a:rPr lang="en-US" sz="2400" dirty="0" smtClean="0"/>
              <a:t> </a:t>
            </a:r>
            <a:r>
              <a:rPr lang="en-US" sz="2400" dirty="0" err="1" smtClean="0"/>
              <a:t>kruisen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ezel</a:t>
            </a:r>
            <a:r>
              <a:rPr lang="en-US" sz="2400" dirty="0" smtClean="0"/>
              <a:t>: </a:t>
            </a:r>
            <a:r>
              <a:rPr lang="en-US" sz="2400" dirty="0" err="1" smtClean="0"/>
              <a:t>wordt</a:t>
            </a:r>
            <a:r>
              <a:rPr lang="en-US" sz="2400" dirty="0" smtClean="0"/>
              <a:t> </a:t>
            </a:r>
            <a:r>
              <a:rPr lang="en-US" sz="2400" dirty="0" err="1" smtClean="0"/>
              <a:t>muilezel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moeder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ezel</a:t>
            </a:r>
            <a:r>
              <a:rPr lang="en-US" sz="2400" b="1" dirty="0" smtClean="0"/>
              <a:t> </a:t>
            </a:r>
            <a:r>
              <a:rPr lang="en-US" sz="2400" dirty="0" smtClean="0"/>
              <a:t>is</a:t>
            </a:r>
          </a:p>
          <a:p>
            <a:r>
              <a:rPr lang="en-US" sz="2400" b="1" dirty="0" err="1" smtClean="0"/>
              <a:t>Vrouwelijke</a:t>
            </a:r>
            <a:r>
              <a:rPr lang="en-US" sz="2400" dirty="0" smtClean="0"/>
              <a:t> </a:t>
            </a:r>
            <a:r>
              <a:rPr lang="en-US" sz="2400" dirty="0" err="1" smtClean="0"/>
              <a:t>muildieren</a:t>
            </a:r>
            <a:r>
              <a:rPr lang="en-US" sz="2400" dirty="0" smtClean="0"/>
              <a:t> of </a:t>
            </a:r>
            <a:r>
              <a:rPr lang="en-US" sz="2400" dirty="0" err="1" smtClean="0"/>
              <a:t>muilezels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vruchtbaar</a:t>
            </a:r>
            <a:endParaRPr lang="en-US" sz="2400" b="1" dirty="0" smtClean="0"/>
          </a:p>
          <a:p>
            <a:r>
              <a:rPr lang="en-US" sz="2400" b="1" dirty="0" err="1" smtClean="0"/>
              <a:t>Mannelijke</a:t>
            </a:r>
            <a:r>
              <a:rPr lang="en-US" sz="2400" dirty="0" smtClean="0"/>
              <a:t> </a:t>
            </a:r>
            <a:r>
              <a:rPr lang="en-US" sz="2400" dirty="0" err="1" smtClean="0"/>
              <a:t>muildieren</a:t>
            </a:r>
            <a:r>
              <a:rPr lang="en-US" sz="2400" dirty="0" smtClean="0"/>
              <a:t> of </a:t>
            </a:r>
            <a:r>
              <a:rPr lang="en-US" sz="2400" dirty="0" err="1" smtClean="0"/>
              <a:t>muilezels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onvruchtbaar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Opnieuw</a:t>
            </a:r>
            <a:r>
              <a:rPr lang="en-US" sz="2400" dirty="0" smtClean="0"/>
              <a:t> de </a:t>
            </a:r>
            <a:r>
              <a:rPr lang="en-US" sz="2400" dirty="0" err="1" smtClean="0"/>
              <a:t>vraag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paard</a:t>
            </a:r>
            <a:r>
              <a:rPr lang="en-US" sz="2400" dirty="0" smtClean="0"/>
              <a:t> en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ezel</a:t>
            </a:r>
            <a:r>
              <a:rPr lang="en-US" sz="2400" dirty="0" smtClean="0"/>
              <a:t> van </a:t>
            </a:r>
            <a:r>
              <a:rPr lang="en-US" sz="2400" dirty="0" err="1" smtClean="0"/>
              <a:t>dezelfde</a:t>
            </a:r>
            <a:r>
              <a:rPr lang="en-US" sz="2400" dirty="0" smtClean="0"/>
              <a:t> </a:t>
            </a:r>
            <a:r>
              <a:rPr lang="en-US" sz="2400" dirty="0" err="1" smtClean="0"/>
              <a:t>soort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err="1" smtClean="0"/>
              <a:t>Waarom</a:t>
            </a:r>
            <a:r>
              <a:rPr lang="en-US" sz="2400" dirty="0" smtClean="0"/>
              <a:t> </a:t>
            </a:r>
            <a:r>
              <a:rPr lang="en-US" sz="2400" dirty="0" err="1" smtClean="0"/>
              <a:t>wel</a:t>
            </a:r>
            <a:r>
              <a:rPr lang="en-US" sz="2400" dirty="0" smtClean="0"/>
              <a:t>/</a:t>
            </a:r>
            <a:r>
              <a:rPr lang="en-US" sz="2400" dirty="0" err="1" smtClean="0"/>
              <a:t>niet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err="1" smtClean="0"/>
              <a:t>Denk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de </a:t>
            </a:r>
            <a:r>
              <a:rPr lang="en-US" sz="2400" dirty="0" err="1" smtClean="0"/>
              <a:t>definitie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soort</a:t>
            </a:r>
            <a:endParaRPr lang="en-US" sz="2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2F75-7E22-4158-9669-B1EAF4F8A635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Soort </a:t>
            </a:r>
            <a:r>
              <a:rPr lang="nl-NL" sz="3200" b="1" dirty="0" smtClean="0"/>
              <a:t>en </a:t>
            </a:r>
            <a:r>
              <a:rPr lang="nl-NL" sz="3200" b="1" dirty="0" smtClean="0"/>
              <a:t>populatie 2</a:t>
            </a:r>
            <a:endParaRPr lang="nl-NL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Definitie:</a:t>
            </a:r>
          </a:p>
          <a:p>
            <a:pPr>
              <a:lnSpc>
                <a:spcPct val="80000"/>
              </a:lnSpc>
            </a:pPr>
            <a:r>
              <a:rPr lang="en-US" sz="2000"/>
              <a:t>1. 	Als 2 dieren van een soort zich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	voortplanten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2.	En vruchtbare nakomelingen krijgen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Echter: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-	Indische en Afrikaanse Olifant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Dwergpoedel en Sint-Bernhardshond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Paard vrouwtje  + ezel mannetje geeft muildier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Paard mannetje + ezel vrouwtje  geeft muilezel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Vrouwelijke muildieren of muilezels zijn 	vruchtbaar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Mannelijke  muildieren of muilezels zijn 	onvruchtbaar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sz="200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000"/>
              <a:t>Hoezo ingewikkeld?</a:t>
            </a:r>
            <a:endParaRPr lang="nl-NL" sz="200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7D91-F058-41BA-BEBD-93D18E571E62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Soort </a:t>
            </a:r>
            <a:r>
              <a:rPr lang="nl-NL" sz="3200" b="1" dirty="0" smtClean="0"/>
              <a:t>en </a:t>
            </a:r>
            <a:r>
              <a:rPr lang="nl-NL" sz="3200" b="1" dirty="0" smtClean="0"/>
              <a:t>populatie 3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</a:t>
            </a:r>
            <a:r>
              <a:rPr lang="nl-NL" sz="2400" b="1" dirty="0" smtClean="0"/>
              <a:t>soort</a:t>
            </a:r>
            <a:r>
              <a:rPr lang="nl-NL" sz="2400" dirty="0" smtClean="0"/>
              <a:t> : groep organismen die (meestal) heel veel op elkaar lijkt en met elkaar kan </a:t>
            </a:r>
            <a:r>
              <a:rPr lang="nl-NL" sz="2400" b="1" dirty="0" smtClean="0"/>
              <a:t>voortplante</a:t>
            </a:r>
            <a:r>
              <a:rPr lang="nl-NL" sz="2400" dirty="0" smtClean="0"/>
              <a:t>n</a:t>
            </a:r>
            <a:r>
              <a:rPr lang="nl-NL" sz="2400" b="1" dirty="0" smtClean="0"/>
              <a:t>, waarna vruchtbare nak</a:t>
            </a:r>
            <a:r>
              <a:rPr lang="nl-NL" sz="2400" dirty="0" smtClean="0"/>
              <a:t>omelingen ontstaan. </a:t>
            </a:r>
          </a:p>
          <a:p>
            <a:r>
              <a:rPr lang="nl-NL" sz="2400" dirty="0" smtClean="0"/>
              <a:t>Organismen kunnen er op deze manier voor zorgen dat hun soort niet uitsterft. </a:t>
            </a:r>
            <a:r>
              <a:rPr lang="nl-NL" sz="2400" dirty="0" smtClean="0">
                <a:hlinkClick r:id="rId2"/>
              </a:rPr>
              <a:t>Alle honden</a:t>
            </a:r>
            <a:r>
              <a:rPr lang="nl-NL" sz="2400" dirty="0" smtClean="0"/>
              <a:t> behoren tot één soort. Ze stammen af van de wolf. Er zijn </a:t>
            </a:r>
            <a:r>
              <a:rPr lang="nl-NL" sz="2400" b="1" dirty="0" smtClean="0"/>
              <a:t>wel verschillende rassen</a:t>
            </a:r>
            <a:r>
              <a:rPr lang="nl-NL" sz="2400" dirty="0" smtClean="0"/>
              <a:t>. Honden van verschillende rassen kunnen qua uiterlijk wel veel verschillen, maar ze herkennen elkaar als soortgenoten. Ook alle mensen behoren tot dezelfde soort. </a:t>
            </a:r>
            <a:r>
              <a:rPr lang="nl-NL" sz="2400" b="1" dirty="0" smtClean="0"/>
              <a:t>Alle organismen van dezelfde soort kunnen wel met elkaar voortplanten, maar in werkelijkheid gebeurt dat alleen met soortgenoten die in dezelfde omgeving leven. </a:t>
            </a:r>
          </a:p>
          <a:p>
            <a:r>
              <a:rPr lang="nl-NL" sz="2400" b="1" dirty="0" smtClean="0"/>
              <a:t>Dan hebben we het over een </a:t>
            </a:r>
            <a:r>
              <a:rPr lang="nl-NL" b="1" dirty="0" smtClean="0"/>
              <a:t>populatie</a:t>
            </a:r>
            <a:r>
              <a:rPr lang="nl-NL" sz="2400" b="1" dirty="0" smtClean="0"/>
              <a:t>.</a:t>
            </a:r>
            <a:endParaRPr lang="nl-NL" sz="24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A5C-F98E-45AB-B24B-A3446B7B18B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9F0A-D81F-46E1-86B9-F2E325E5340F}" type="datetime1">
              <a:rPr lang="nl-NL" smtClean="0"/>
              <a:t>16-12-2014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394</Words>
  <Application>Microsoft Office PowerPoint</Application>
  <PresentationFormat>Diavoorstelling (4:3)</PresentationFormat>
  <Paragraphs>128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  Thema 5: : Evolutie (en ordening) ook wel biodiversiteit genoemd B. Stof 1 Indeling van de levende natuur </vt:lpstr>
      <vt:lpstr>Dia 2</vt:lpstr>
      <vt:lpstr>Organische        Anorganische  stoffen                 stoffen</vt:lpstr>
      <vt:lpstr>Belangrijke termen:</vt:lpstr>
      <vt:lpstr>Rijken</vt:lpstr>
      <vt:lpstr>Soort en populatie 1 Paard en ezel vormen één soort?</vt:lpstr>
      <vt:lpstr>Paard en ezel</vt:lpstr>
      <vt:lpstr>Soort en populatie 2</vt:lpstr>
      <vt:lpstr>Soort en populatie 3</vt:lpstr>
      <vt:lpstr>Binaire naamgeving 1</vt:lpstr>
      <vt:lpstr>Binaire naamgeving 2</vt:lpstr>
      <vt:lpstr>Binaire naamgeving 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Thema 5: : Evolutie (en ordening) ook wel biodiversiteit genoemd B. Stof 1 Indeling van de levende natuur </dc:title>
  <dc:creator>biobertus</dc:creator>
  <cp:lastModifiedBy>biobertus</cp:lastModifiedBy>
  <cp:revision>1</cp:revision>
  <dcterms:created xsi:type="dcterms:W3CDTF">2014-12-16T09:17:53Z</dcterms:created>
  <dcterms:modified xsi:type="dcterms:W3CDTF">2014-12-16T09:19:42Z</dcterms:modified>
</cp:coreProperties>
</file>